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85" r:id="rId1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0" Type="http://schemas.openxmlformats.org/officeDocument/2006/relationships/slide" Target="slides/slide7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Rectangle 2">
            <a:extLst>
              <a:ext uri="{FF2B5EF4-FFF2-40B4-BE49-F238E27FC236}">
                <a16:creationId xmlns:a16="http://schemas.microsoft.com/office/drawing/2014/main" id="{A58F3F89-222D-FAA3-5F10-2B04196F4C83}"/>
              </a:ext>
            </a:extLst>
          </p:cNvPr>
          <p:cNvSpPr>
            <a:spLocks noChangeArrowheads="1" noTextEdit="1"/>
          </p:cNvSpPr>
          <p:nvPr>
            <p:ph type="sldImg"/>
          </p:nvPr>
        </p:nvSpPr>
        <p:spPr>
          <a:xfrm>
            <a:off x="1257300" y="693738"/>
            <a:ext cx="4484688" cy="3465512"/>
          </a:xfrm>
          <a:ln/>
        </p:spPr>
      </p:sp>
      <p:sp>
        <p:nvSpPr>
          <p:cNvPr id="1715203" name="Rectangle 3">
            <a:extLst>
              <a:ext uri="{FF2B5EF4-FFF2-40B4-BE49-F238E27FC236}">
                <a16:creationId xmlns:a16="http://schemas.microsoft.com/office/drawing/2014/main" id="{1EA843A6-B46F-49D6-CAAC-848E2DD2AB71}"/>
              </a:ext>
            </a:extLst>
          </p:cNvPr>
          <p:cNvSpPr>
            <a:spLocks noGrp="1" noChangeArrowheads="1"/>
          </p:cNvSpPr>
          <p:nvPr>
            <p:ph type="body" idx="1"/>
          </p:nvPr>
        </p:nvSpPr>
        <p:spPr>
          <a:xfrm>
            <a:off x="923925" y="4386263"/>
            <a:ext cx="5149850" cy="4152900"/>
          </a:xfrm>
        </p:spPr>
        <p:txBody>
          <a:bodyPr lIns="94504" tIns="47254" rIns="94504" bIns="47254"/>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81.xml"/><Relationship Id="rId2" Type="http://schemas.openxmlformats.org/officeDocument/2006/relationships/notesSlide" Target="../notesSlides/notesSlide36.xml"/></Relationships>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Rectangle 2">
            <a:extLst>
              <a:ext uri="{FF2B5EF4-FFF2-40B4-BE49-F238E27FC236}">
                <a16:creationId xmlns:a16="http://schemas.microsoft.com/office/drawing/2014/main" id="{63D513A4-940F-E24B-7769-5A414D67450B}"/>
              </a:ext>
            </a:extLst>
          </p:cNvPr>
          <p:cNvSpPr>
            <a:spLocks noChangeArrowheads="1"/>
          </p:cNvSpPr>
          <p:nvPr/>
        </p:nvSpPr>
        <p:spPr bwMode="auto">
          <a:xfrm>
            <a:off x="-11205" y="581889"/>
            <a:ext cx="184731" cy="214546"/>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79" name="Line 3">
            <a:extLst>
              <a:ext uri="{FF2B5EF4-FFF2-40B4-BE49-F238E27FC236}">
                <a16:creationId xmlns:a16="http://schemas.microsoft.com/office/drawing/2014/main" id="{907A0E32-03EC-8857-5B1B-F6EC675FFF2F}"/>
              </a:ext>
            </a:extLst>
          </p:cNvPr>
          <p:cNvSpPr>
            <a:spLocks noChangeShapeType="1"/>
          </p:cNvSpPr>
          <p:nvPr/>
        </p:nvSpPr>
        <p:spPr bwMode="auto">
          <a:xfrm>
            <a:off x="7194176" y="1826559"/>
            <a:ext cx="5603" cy="418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0" name="Line 4">
            <a:extLst>
              <a:ext uri="{FF2B5EF4-FFF2-40B4-BE49-F238E27FC236}">
                <a16:creationId xmlns:a16="http://schemas.microsoft.com/office/drawing/2014/main" id="{D20B144E-20C2-3C66-178F-FC33CCF59400}"/>
              </a:ext>
            </a:extLst>
          </p:cNvPr>
          <p:cNvSpPr>
            <a:spLocks noChangeShapeType="1"/>
          </p:cNvSpPr>
          <p:nvPr/>
        </p:nvSpPr>
        <p:spPr bwMode="auto">
          <a:xfrm flipH="1">
            <a:off x="4466945" y="1732710"/>
            <a:ext cx="5603" cy="36797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1" name="Rectangle 5">
            <a:extLst>
              <a:ext uri="{FF2B5EF4-FFF2-40B4-BE49-F238E27FC236}">
                <a16:creationId xmlns:a16="http://schemas.microsoft.com/office/drawing/2014/main" id="{685AFF9E-0AE3-402F-3B6C-C8FF1EE32309}"/>
              </a:ext>
            </a:extLst>
          </p:cNvPr>
          <p:cNvSpPr>
            <a:spLocks noChangeArrowheads="1"/>
          </p:cNvSpPr>
          <p:nvPr/>
        </p:nvSpPr>
        <p:spPr bwMode="auto">
          <a:xfrm>
            <a:off x="2455490" y="134471"/>
            <a:ext cx="3954275" cy="1616449"/>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53882" dir="18900000" algn="ctr" rotWithShape="0">
                    <a:schemeClr val="accent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2" name="Text Box 6">
            <a:extLst>
              <a:ext uri="{FF2B5EF4-FFF2-40B4-BE49-F238E27FC236}">
                <a16:creationId xmlns:a16="http://schemas.microsoft.com/office/drawing/2014/main" id="{F6890D36-DA9F-0210-AF96-282034028F19}"/>
              </a:ext>
            </a:extLst>
          </p:cNvPr>
          <p:cNvSpPr txBox="1">
            <a:spLocks noChangeArrowheads="1"/>
          </p:cNvSpPr>
          <p:nvPr/>
        </p:nvSpPr>
        <p:spPr bwMode="auto">
          <a:xfrm>
            <a:off x="2941040" y="257736"/>
            <a:ext cx="2971968" cy="5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15" rIns="0" bIns="42515">
            <a:spAutoFit/>
          </a:bodyPr>
          <a:lstStyle>
            <a:lvl1pPr defTabSz="963613">
              <a:defRPr sz="2400">
                <a:solidFill>
                  <a:schemeClr val="tx1"/>
                </a:solidFill>
                <a:latin typeface="Times New Roman" panose="02020603050405020304" pitchFamily="18" charset="0"/>
              </a:defRPr>
            </a:lvl1pPr>
            <a:lvl2pPr marL="48260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6213"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90000"/>
              </a:lnSpc>
              <a:spcBef>
                <a:spcPct val="0"/>
              </a:spcBef>
              <a:spcAft>
                <a:spcPct val="0"/>
              </a:spcAft>
            </a:pPr>
            <a:r>
              <a:rPr lang="en-US" altLang="zh-CN" sz="1765" b="1">
                <a:solidFill>
                  <a:srgbClr val="000080"/>
                </a:solidFill>
                <a:latin typeface="Arial Narrow" panose="020B0606020202030204" pitchFamily="34" charset="0"/>
                <a:ea typeface="宋体" panose="02010600030101010101" pitchFamily="2" charset="-122"/>
              </a:rPr>
              <a:t>Chemical Sciences, Geosciences,</a:t>
            </a:r>
          </a:p>
          <a:p>
            <a:pPr algn="ctr" defTabSz="850292" eaLnBrk="0" fontAlgn="base" hangingPunct="0">
              <a:lnSpc>
                <a:spcPct val="90000"/>
              </a:lnSpc>
              <a:spcBef>
                <a:spcPct val="0"/>
              </a:spcBef>
              <a:spcAft>
                <a:spcPct val="0"/>
              </a:spcAft>
            </a:pPr>
            <a:r>
              <a:rPr lang="en-US" altLang="zh-CN" sz="1765" b="1">
                <a:solidFill>
                  <a:srgbClr val="000080"/>
                </a:solidFill>
                <a:latin typeface="Arial Narrow" panose="020B0606020202030204" pitchFamily="34" charset="0"/>
                <a:ea typeface="宋体" panose="02010600030101010101" pitchFamily="2" charset="-122"/>
              </a:rPr>
              <a:t> and Biosciences Division</a:t>
            </a:r>
            <a:endParaRPr lang="en-US" altLang="zh-CN" sz="1765" b="1" baseline="42000">
              <a:solidFill>
                <a:srgbClr val="000080"/>
              </a:solidFill>
              <a:latin typeface="Arial Narrow" panose="020B0606020202030204" pitchFamily="34" charset="0"/>
              <a:ea typeface="宋体" panose="02010600030101010101" pitchFamily="2" charset="-122"/>
            </a:endParaRPr>
          </a:p>
        </p:txBody>
      </p:sp>
      <p:sp>
        <p:nvSpPr>
          <p:cNvPr id="1714183" name="Text Box 7">
            <a:extLst>
              <a:ext uri="{FF2B5EF4-FFF2-40B4-BE49-F238E27FC236}">
                <a16:creationId xmlns:a16="http://schemas.microsoft.com/office/drawing/2014/main" id="{D3634CDD-67DD-566C-C8DF-C7A3914AF794}"/>
              </a:ext>
            </a:extLst>
          </p:cNvPr>
          <p:cNvSpPr txBox="1">
            <a:spLocks noChangeArrowheads="1"/>
          </p:cNvSpPr>
          <p:nvPr/>
        </p:nvSpPr>
        <p:spPr bwMode="auto">
          <a:xfrm>
            <a:off x="3266828" y="967909"/>
            <a:ext cx="2431051" cy="71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15" rIns="0" bIns="42515">
            <a:spAutoFit/>
          </a:bodyPr>
          <a:lstStyle>
            <a:lvl1pPr defTabSz="963613">
              <a:defRPr sz="2400">
                <a:solidFill>
                  <a:schemeClr val="tx1"/>
                </a:solidFill>
                <a:latin typeface="Times New Roman" panose="02020603050405020304" pitchFamily="18" charset="0"/>
              </a:defRPr>
            </a:lvl1pPr>
            <a:lvl2pPr marL="48260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6213"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spcBef>
                <a:spcPct val="0"/>
              </a:spcBef>
              <a:spcAft>
                <a:spcPct val="0"/>
              </a:spcAft>
            </a:pPr>
            <a:r>
              <a:rPr lang="en-US" altLang="zh-CN" sz="1588" b="1">
                <a:solidFill>
                  <a:srgbClr val="FF0000"/>
                </a:solidFill>
                <a:latin typeface="Arial Narrow" panose="020B0606020202030204" pitchFamily="34" charset="0"/>
                <a:ea typeface="宋体" panose="02010600030101010101" pitchFamily="2" charset="-122"/>
              </a:rPr>
              <a:t>Eric Rohlfing, Director</a:t>
            </a:r>
            <a:endParaRPr lang="en-US" altLang="zh-CN" sz="1588" baseline="30000">
              <a:solidFill>
                <a:srgbClr val="FF0000"/>
              </a:solidFill>
              <a:latin typeface="Arial Narrow" panose="020B0606020202030204" pitchFamily="34" charset="0"/>
              <a:ea typeface="宋体" panose="02010600030101010101" pitchFamily="2" charset="-122"/>
            </a:endParaRPr>
          </a:p>
          <a:p>
            <a:pPr algn="ctr" defTabSz="850292"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Diane Marceau, Program Analyst</a:t>
            </a:r>
          </a:p>
          <a:p>
            <a:pPr algn="ctr" defTabSz="850292"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Michaelene Kyler-King, Program Assistant</a:t>
            </a:r>
          </a:p>
        </p:txBody>
      </p:sp>
      <p:sp>
        <p:nvSpPr>
          <p:cNvPr id="1714184" name="Line 8">
            <a:extLst>
              <a:ext uri="{FF2B5EF4-FFF2-40B4-BE49-F238E27FC236}">
                <a16:creationId xmlns:a16="http://schemas.microsoft.com/office/drawing/2014/main" id="{CAAE3242-82A0-B366-EDA1-82666EDA3366}"/>
              </a:ext>
            </a:extLst>
          </p:cNvPr>
          <p:cNvSpPr>
            <a:spLocks noChangeShapeType="1"/>
          </p:cNvSpPr>
          <p:nvPr/>
        </p:nvSpPr>
        <p:spPr bwMode="auto">
          <a:xfrm>
            <a:off x="2463894" y="909078"/>
            <a:ext cx="39360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5" name="Line 9">
            <a:extLst>
              <a:ext uri="{FF2B5EF4-FFF2-40B4-BE49-F238E27FC236}">
                <a16:creationId xmlns:a16="http://schemas.microsoft.com/office/drawing/2014/main" id="{B1D9C456-D90A-09DF-2AB2-4691E761A5B1}"/>
              </a:ext>
            </a:extLst>
          </p:cNvPr>
          <p:cNvSpPr>
            <a:spLocks noChangeShapeType="1"/>
          </p:cNvSpPr>
          <p:nvPr/>
        </p:nvSpPr>
        <p:spPr bwMode="auto">
          <a:xfrm>
            <a:off x="1678082" y="1816754"/>
            <a:ext cx="5527301" cy="16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6" name="Line 10">
            <a:extLst>
              <a:ext uri="{FF2B5EF4-FFF2-40B4-BE49-F238E27FC236}">
                <a16:creationId xmlns:a16="http://schemas.microsoft.com/office/drawing/2014/main" id="{E9EF1D7E-D72A-E293-8A97-C99C427512D3}"/>
              </a:ext>
            </a:extLst>
          </p:cNvPr>
          <p:cNvSpPr>
            <a:spLocks noChangeShapeType="1"/>
          </p:cNvSpPr>
          <p:nvPr/>
        </p:nvSpPr>
        <p:spPr bwMode="auto">
          <a:xfrm>
            <a:off x="1682284" y="1819556"/>
            <a:ext cx="0" cy="4202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7" name="Rectangle 11">
            <a:extLst>
              <a:ext uri="{FF2B5EF4-FFF2-40B4-BE49-F238E27FC236}">
                <a16:creationId xmlns:a16="http://schemas.microsoft.com/office/drawing/2014/main" id="{8E2B6DCA-411C-777A-E7AC-104F4F4F3CC1}"/>
              </a:ext>
            </a:extLst>
          </p:cNvPr>
          <p:cNvSpPr>
            <a:spLocks noChangeArrowheads="1"/>
          </p:cNvSpPr>
          <p:nvPr/>
        </p:nvSpPr>
        <p:spPr bwMode="auto">
          <a:xfrm>
            <a:off x="854449" y="3150255"/>
            <a:ext cx="1668276" cy="780209"/>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Atomic, Molecular, and Optical Sciences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Jeffrey Krause</a:t>
            </a:r>
          </a:p>
        </p:txBody>
      </p:sp>
      <p:sp>
        <p:nvSpPr>
          <p:cNvPr id="1714188" name="Rectangle 12">
            <a:extLst>
              <a:ext uri="{FF2B5EF4-FFF2-40B4-BE49-F238E27FC236}">
                <a16:creationId xmlns:a16="http://schemas.microsoft.com/office/drawing/2014/main" id="{C6EBFB15-D25A-D8D4-78A1-911197061B08}"/>
              </a:ext>
            </a:extLst>
          </p:cNvPr>
          <p:cNvSpPr>
            <a:spLocks noChangeArrowheads="1"/>
          </p:cNvSpPr>
          <p:nvPr/>
        </p:nvSpPr>
        <p:spPr bwMode="auto">
          <a:xfrm>
            <a:off x="794217"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Fundamental Interactions </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Michael Casassa</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R. Felder,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89" name="Line 13">
            <a:extLst>
              <a:ext uri="{FF2B5EF4-FFF2-40B4-BE49-F238E27FC236}">
                <a16:creationId xmlns:a16="http://schemas.microsoft.com/office/drawing/2014/main" id="{2163D414-5032-4E6E-4BAB-64E2E87E2E50}"/>
              </a:ext>
            </a:extLst>
          </p:cNvPr>
          <p:cNvSpPr>
            <a:spLocks noChangeShapeType="1"/>
          </p:cNvSpPr>
          <p:nvPr/>
        </p:nvSpPr>
        <p:spPr bwMode="auto">
          <a:xfrm>
            <a:off x="808225"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90" name="Text Box 14">
            <a:extLst>
              <a:ext uri="{FF2B5EF4-FFF2-40B4-BE49-F238E27FC236}">
                <a16:creationId xmlns:a16="http://schemas.microsoft.com/office/drawing/2014/main" id="{F9262B23-F649-C4C2-4296-E45FFB855A41}"/>
              </a:ext>
            </a:extLst>
          </p:cNvPr>
          <p:cNvSpPr txBox="1">
            <a:spLocks noChangeArrowheads="1"/>
          </p:cNvSpPr>
          <p:nvPr/>
        </p:nvSpPr>
        <p:spPr bwMode="auto">
          <a:xfrm>
            <a:off x="8734985" y="6642287"/>
            <a:ext cx="275132" cy="21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673" tIns="40337" rIns="80673" bIns="40337">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806867" eaLnBrk="0" fontAlgn="base" hangingPunct="0">
              <a:spcBef>
                <a:spcPct val="0"/>
              </a:spcBef>
              <a:spcAft>
                <a:spcPct val="0"/>
              </a:spcAft>
            </a:pPr>
            <a:fld id="{2964739A-1F0D-419F-9E6D-389BF3A54B1D}" type="slidenum">
              <a:rPr lang="en-US" altLang="zh-CN" sz="882">
                <a:solidFill>
                  <a:srgbClr val="000000"/>
                </a:solidFill>
                <a:ea typeface="宋体" panose="02010600030101010101" pitchFamily="2" charset="-122"/>
              </a:rPr>
              <a:pPr defTabSz="806867" eaLnBrk="0" fontAlgn="base" hangingPunct="0">
                <a:spcBef>
                  <a:spcPct val="0"/>
                </a:spcBef>
                <a:spcAft>
                  <a:spcPct val="0"/>
                </a:spcAft>
              </a:pPr>
              <a:t>74</a:t>
            </a:fld>
            <a:endParaRPr lang="en-US" altLang="zh-CN" sz="882">
              <a:solidFill>
                <a:srgbClr val="000000"/>
              </a:solidFill>
              <a:ea typeface="宋体" panose="02010600030101010101" pitchFamily="2" charset="-122"/>
            </a:endParaRPr>
          </a:p>
        </p:txBody>
      </p:sp>
      <p:sp>
        <p:nvSpPr>
          <p:cNvPr id="1714191" name="Rectangle 15">
            <a:extLst>
              <a:ext uri="{FF2B5EF4-FFF2-40B4-BE49-F238E27FC236}">
                <a16:creationId xmlns:a16="http://schemas.microsoft.com/office/drawing/2014/main" id="{F95D2F46-A399-A1C8-35E5-731930DE1741}"/>
              </a:ext>
            </a:extLst>
          </p:cNvPr>
          <p:cNvSpPr>
            <a:spLocks noChangeArrowheads="1"/>
          </p:cNvSpPr>
          <p:nvPr/>
        </p:nvSpPr>
        <p:spPr bwMode="auto">
          <a:xfrm>
            <a:off x="3584482"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Photo- and Bio- Chemistry</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Richard Greene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S. Watson,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2" name="Rectangle 16">
            <a:extLst>
              <a:ext uri="{FF2B5EF4-FFF2-40B4-BE49-F238E27FC236}">
                <a16:creationId xmlns:a16="http://schemas.microsoft.com/office/drawing/2014/main" id="{2853F156-AEF7-BE00-39F7-19062BBA3252}"/>
              </a:ext>
            </a:extLst>
          </p:cNvPr>
          <p:cNvSpPr>
            <a:spLocks noChangeArrowheads="1"/>
          </p:cNvSpPr>
          <p:nvPr/>
        </p:nvSpPr>
        <p:spPr bwMode="auto">
          <a:xfrm>
            <a:off x="6262688"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Chemical Transformations </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John Miller</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T. Russ,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4" name="Rectangle 18">
            <a:extLst>
              <a:ext uri="{FF2B5EF4-FFF2-40B4-BE49-F238E27FC236}">
                <a16:creationId xmlns:a16="http://schemas.microsoft.com/office/drawing/2014/main" id="{FA6903A4-8C8F-F6B0-6817-89C5B39E1006}"/>
              </a:ext>
            </a:extLst>
          </p:cNvPr>
          <p:cNvSpPr>
            <a:spLocks noChangeArrowheads="1"/>
          </p:cNvSpPr>
          <p:nvPr/>
        </p:nvSpPr>
        <p:spPr bwMode="auto">
          <a:xfrm>
            <a:off x="5806076" y="4580521"/>
            <a:ext cx="1668276" cy="66254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Gas-Phase Chem Physics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Wade Sisk , BNL</a:t>
            </a:r>
          </a:p>
        </p:txBody>
      </p:sp>
      <p:sp>
        <p:nvSpPr>
          <p:cNvPr id="1714195" name="Rectangle 19">
            <a:extLst>
              <a:ext uri="{FF2B5EF4-FFF2-40B4-BE49-F238E27FC236}">
                <a16:creationId xmlns:a16="http://schemas.microsoft.com/office/drawing/2014/main" id="{70F2043B-85EB-625F-D85A-278B53F1D7C7}"/>
              </a:ext>
            </a:extLst>
          </p:cNvPr>
          <p:cNvSpPr>
            <a:spLocks noChangeArrowheads="1"/>
          </p:cNvSpPr>
          <p:nvPr/>
        </p:nvSpPr>
        <p:spPr bwMode="auto">
          <a:xfrm>
            <a:off x="854449" y="4741490"/>
            <a:ext cx="1668276" cy="662547"/>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Cond. Phase &amp; Interfacial Molecular Science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Gregory Fiechtner</a:t>
            </a:r>
            <a:endParaRPr lang="en-US" altLang="zh-CN" sz="1059" b="1">
              <a:solidFill>
                <a:srgbClr val="000080"/>
              </a:solidFill>
              <a:latin typeface="Arial Narrow" panose="020B0606020202030204" pitchFamily="34" charset="0"/>
              <a:ea typeface="宋体" panose="02010600030101010101" pitchFamily="2" charset="-122"/>
            </a:endParaRPr>
          </a:p>
        </p:txBody>
      </p:sp>
      <p:sp>
        <p:nvSpPr>
          <p:cNvPr id="1714196" name="Rectangle 20">
            <a:extLst>
              <a:ext uri="{FF2B5EF4-FFF2-40B4-BE49-F238E27FC236}">
                <a16:creationId xmlns:a16="http://schemas.microsoft.com/office/drawing/2014/main" id="{75BC54A9-D424-03C6-A139-BE324426D28F}"/>
              </a:ext>
            </a:extLst>
          </p:cNvPr>
          <p:cNvSpPr>
            <a:spLocks noChangeArrowheads="1"/>
          </p:cNvSpPr>
          <p:nvPr/>
        </p:nvSpPr>
        <p:spPr bwMode="auto">
          <a:xfrm>
            <a:off x="854449" y="5444659"/>
            <a:ext cx="1668276" cy="66254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dirty="0">
                <a:solidFill>
                  <a:srgbClr val="000080"/>
                </a:solidFill>
                <a:latin typeface="Arial Narrow" panose="020B0606020202030204" pitchFamily="34" charset="0"/>
                <a:ea typeface="宋体" panose="02010600030101010101" pitchFamily="2" charset="-122"/>
              </a:rPr>
              <a:t>Computational &amp; Theoretical Chemistry</a:t>
            </a:r>
          </a:p>
          <a:p>
            <a:pPr algn="ctr" defTabSz="806867" eaLnBrk="0" fontAlgn="base" hangingPunct="0">
              <a:spcBef>
                <a:spcPct val="0"/>
              </a:spcBef>
              <a:spcAft>
                <a:spcPct val="0"/>
              </a:spcAft>
            </a:pPr>
            <a:r>
              <a:rPr lang="en-US" altLang="zh-CN" sz="1235" b="1" dirty="0">
                <a:solidFill>
                  <a:srgbClr val="FF0000"/>
                </a:solidFill>
                <a:latin typeface="Arial Narrow" panose="020B0606020202030204" pitchFamily="34" charset="0"/>
                <a:ea typeface="宋体" panose="02010600030101010101" pitchFamily="2" charset="-122"/>
              </a:rPr>
              <a:t>Vacant and Posted!</a:t>
            </a:r>
            <a:endParaRPr lang="en-US" altLang="zh-CN" sz="1059" b="1" dirty="0">
              <a:solidFill>
                <a:srgbClr val="FF0000"/>
              </a:solidFill>
              <a:latin typeface="Arial Narrow" panose="020B0606020202030204" pitchFamily="34" charset="0"/>
              <a:ea typeface="宋体" panose="02010600030101010101" pitchFamily="2" charset="-122"/>
            </a:endParaRPr>
          </a:p>
        </p:txBody>
      </p:sp>
      <p:sp>
        <p:nvSpPr>
          <p:cNvPr id="1714197" name="Rectangle 21">
            <a:extLst>
              <a:ext uri="{FF2B5EF4-FFF2-40B4-BE49-F238E27FC236}">
                <a16:creationId xmlns:a16="http://schemas.microsoft.com/office/drawing/2014/main" id="{B9464D28-0834-B34A-072E-D7FCD80E0F51}"/>
              </a:ext>
            </a:extLst>
          </p:cNvPr>
          <p:cNvSpPr>
            <a:spLocks noChangeArrowheads="1"/>
          </p:cNvSpPr>
          <p:nvPr/>
        </p:nvSpPr>
        <p:spPr bwMode="auto">
          <a:xfrm>
            <a:off x="3655920" y="3284725"/>
            <a:ext cx="1668276" cy="808224"/>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Solar Photochemistry</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Mark Spitler</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8" name="Rectangle 22">
            <a:extLst>
              <a:ext uri="{FF2B5EF4-FFF2-40B4-BE49-F238E27FC236}">
                <a16:creationId xmlns:a16="http://schemas.microsoft.com/office/drawing/2014/main" id="{69096423-EF62-4A7B-A7BB-0A75AEC89ED3}"/>
              </a:ext>
            </a:extLst>
          </p:cNvPr>
          <p:cNvSpPr>
            <a:spLocks noChangeArrowheads="1"/>
          </p:cNvSpPr>
          <p:nvPr/>
        </p:nvSpPr>
        <p:spPr bwMode="auto">
          <a:xfrm>
            <a:off x="3678331" y="4226019"/>
            <a:ext cx="1668276" cy="774606"/>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Photosynthetic Systems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endParaRPr lang="en-US" altLang="zh-CN" sz="1059" b="1">
              <a:solidFill>
                <a:srgbClr val="FF0000"/>
              </a:solidFill>
              <a:latin typeface="Arial Narrow" panose="020B0606020202030204" pitchFamily="34" charset="0"/>
              <a:ea typeface="宋体" panose="02010600030101010101" pitchFamily="2" charset="-122"/>
            </a:endParaRPr>
          </a:p>
        </p:txBody>
      </p:sp>
      <p:sp>
        <p:nvSpPr>
          <p:cNvPr id="1714199" name="Rectangle 23">
            <a:extLst>
              <a:ext uri="{FF2B5EF4-FFF2-40B4-BE49-F238E27FC236}">
                <a16:creationId xmlns:a16="http://schemas.microsoft.com/office/drawing/2014/main" id="{3F490080-8BEC-3BB1-94E6-644D262FBD50}"/>
              </a:ext>
            </a:extLst>
          </p:cNvPr>
          <p:cNvSpPr>
            <a:spLocks noChangeArrowheads="1"/>
          </p:cNvSpPr>
          <p:nvPr/>
        </p:nvSpPr>
        <p:spPr bwMode="auto">
          <a:xfrm>
            <a:off x="3655920" y="5189725"/>
            <a:ext cx="1668276" cy="81943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Physical Biosciences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Bob Stack, PNNL</a:t>
            </a:r>
          </a:p>
        </p:txBody>
      </p:sp>
      <p:sp>
        <p:nvSpPr>
          <p:cNvPr id="1714200" name="Rectangle 24">
            <a:extLst>
              <a:ext uri="{FF2B5EF4-FFF2-40B4-BE49-F238E27FC236}">
                <a16:creationId xmlns:a16="http://schemas.microsoft.com/office/drawing/2014/main" id="{606B2675-391E-987D-2F1F-C62F29A831DF}"/>
              </a:ext>
            </a:extLst>
          </p:cNvPr>
          <p:cNvSpPr>
            <a:spLocks noChangeArrowheads="1"/>
          </p:cNvSpPr>
          <p:nvPr/>
        </p:nvSpPr>
        <p:spPr bwMode="auto">
          <a:xfrm>
            <a:off x="6345331" y="3228696"/>
            <a:ext cx="1668276" cy="875459"/>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Catalysis Science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Raul Miranda</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Paul Maupin</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Michael Chen, ANL</a:t>
            </a:r>
          </a:p>
        </p:txBody>
      </p:sp>
      <p:sp>
        <p:nvSpPr>
          <p:cNvPr id="1714201" name="Rectangle 25">
            <a:extLst>
              <a:ext uri="{FF2B5EF4-FFF2-40B4-BE49-F238E27FC236}">
                <a16:creationId xmlns:a16="http://schemas.microsoft.com/office/drawing/2014/main" id="{704F58A8-6FB6-EE89-B79E-934F71F06526}"/>
              </a:ext>
            </a:extLst>
          </p:cNvPr>
          <p:cNvSpPr>
            <a:spLocks noChangeArrowheads="1"/>
          </p:cNvSpPr>
          <p:nvPr/>
        </p:nvSpPr>
        <p:spPr bwMode="auto">
          <a:xfrm>
            <a:off x="6345331" y="4192402"/>
            <a:ext cx="1668276" cy="763400"/>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Heavy Element Chemistry</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Lester Morss</a:t>
            </a:r>
          </a:p>
          <a:p>
            <a:pPr algn="ctr" defTabSz="806867" eaLnBrk="0" fontAlgn="base" hangingPunct="0">
              <a:spcBef>
                <a:spcPct val="0"/>
              </a:spcBef>
              <a:spcAft>
                <a:spcPct val="0"/>
              </a:spcAft>
            </a:pPr>
            <a:r>
              <a:rPr lang="en-US" altLang="zh-CN" sz="794">
                <a:solidFill>
                  <a:srgbClr val="0000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Noman Edelstein, LBNL</a:t>
            </a:r>
          </a:p>
        </p:txBody>
      </p:sp>
      <p:sp>
        <p:nvSpPr>
          <p:cNvPr id="1714202" name="Rectangle 26">
            <a:extLst>
              <a:ext uri="{FF2B5EF4-FFF2-40B4-BE49-F238E27FC236}">
                <a16:creationId xmlns:a16="http://schemas.microsoft.com/office/drawing/2014/main" id="{8A577D58-4A05-BC2C-007A-D7643D3592E7}"/>
              </a:ext>
            </a:extLst>
          </p:cNvPr>
          <p:cNvSpPr>
            <a:spLocks noChangeArrowheads="1"/>
          </p:cNvSpPr>
          <p:nvPr/>
        </p:nvSpPr>
        <p:spPr bwMode="auto">
          <a:xfrm>
            <a:off x="6345331" y="5066461"/>
            <a:ext cx="1668276" cy="752194"/>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Separations &amp; Analyses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William Millman</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Larry Rahn, SNL</a:t>
            </a:r>
          </a:p>
        </p:txBody>
      </p:sp>
      <p:sp>
        <p:nvSpPr>
          <p:cNvPr id="1714203" name="Rectangle 27">
            <a:extLst>
              <a:ext uri="{FF2B5EF4-FFF2-40B4-BE49-F238E27FC236}">
                <a16:creationId xmlns:a16="http://schemas.microsoft.com/office/drawing/2014/main" id="{37DCFD9D-B689-574C-B208-19E451DB1F9F}"/>
              </a:ext>
            </a:extLst>
          </p:cNvPr>
          <p:cNvSpPr>
            <a:spLocks noChangeArrowheads="1"/>
          </p:cNvSpPr>
          <p:nvPr/>
        </p:nvSpPr>
        <p:spPr bwMode="auto">
          <a:xfrm>
            <a:off x="6345331" y="5929314"/>
            <a:ext cx="1668276" cy="752194"/>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Geosciences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Nicholas Woodward</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Patrick Dobson, LBNL</a:t>
            </a:r>
          </a:p>
        </p:txBody>
      </p:sp>
      <p:sp>
        <p:nvSpPr>
          <p:cNvPr id="1714204" name="Line 28">
            <a:extLst>
              <a:ext uri="{FF2B5EF4-FFF2-40B4-BE49-F238E27FC236}">
                <a16:creationId xmlns:a16="http://schemas.microsoft.com/office/drawing/2014/main" id="{03FFE7A8-9E43-9013-BD2D-6391A42111B9}"/>
              </a:ext>
            </a:extLst>
          </p:cNvPr>
          <p:cNvSpPr>
            <a:spLocks noChangeShapeType="1"/>
          </p:cNvSpPr>
          <p:nvPr/>
        </p:nvSpPr>
        <p:spPr bwMode="auto">
          <a:xfrm>
            <a:off x="6276695"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05" name="Line 29">
            <a:extLst>
              <a:ext uri="{FF2B5EF4-FFF2-40B4-BE49-F238E27FC236}">
                <a16:creationId xmlns:a16="http://schemas.microsoft.com/office/drawing/2014/main" id="{F604351E-D40E-4A0A-A655-843743F01E12}"/>
              </a:ext>
            </a:extLst>
          </p:cNvPr>
          <p:cNvSpPr>
            <a:spLocks noChangeShapeType="1"/>
          </p:cNvSpPr>
          <p:nvPr/>
        </p:nvSpPr>
        <p:spPr bwMode="auto">
          <a:xfrm>
            <a:off x="3598490"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19" name="Text Box 43">
            <a:extLst>
              <a:ext uri="{FF2B5EF4-FFF2-40B4-BE49-F238E27FC236}">
                <a16:creationId xmlns:a16="http://schemas.microsoft.com/office/drawing/2014/main" id="{D8C8932D-4946-A209-0226-56A14A8D4CD5}"/>
              </a:ext>
            </a:extLst>
          </p:cNvPr>
          <p:cNvSpPr txBox="1">
            <a:spLocks noChangeArrowheads="1"/>
          </p:cNvSpPr>
          <p:nvPr/>
        </p:nvSpPr>
        <p:spPr bwMode="auto">
          <a:xfrm>
            <a:off x="503028" y="253533"/>
            <a:ext cx="1466244" cy="42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2118" b="1">
                <a:solidFill>
                  <a:srgbClr val="000000"/>
                </a:solidFill>
                <a:latin typeface="Arial Narrow" panose="020B0606020202030204" pitchFamily="34" charset="0"/>
                <a:ea typeface="宋体" panose="02010600030101010101" pitchFamily="2" charset="-122"/>
              </a:rPr>
              <a:t>April, 2008?</a:t>
            </a:r>
          </a:p>
        </p:txBody>
      </p:sp>
      <p:sp>
        <p:nvSpPr>
          <p:cNvPr id="1714221" name="Text Box 45">
            <a:extLst>
              <a:ext uri="{FF2B5EF4-FFF2-40B4-BE49-F238E27FC236}">
                <a16:creationId xmlns:a16="http://schemas.microsoft.com/office/drawing/2014/main" id="{BA272DBD-9FA3-465A-2560-6B864AC9A19A}"/>
              </a:ext>
            </a:extLst>
          </p:cNvPr>
          <p:cNvSpPr txBox="1">
            <a:spLocks noChangeArrowheads="1"/>
          </p:cNvSpPr>
          <p:nvPr/>
        </p:nvSpPr>
        <p:spPr bwMode="auto">
          <a:xfrm>
            <a:off x="134471" y="3658721"/>
            <a:ext cx="788175" cy="345908"/>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1</a:t>
            </a:r>
          </a:p>
        </p:txBody>
      </p:sp>
      <p:sp>
        <p:nvSpPr>
          <p:cNvPr id="1714222" name="Text Box 46">
            <a:extLst>
              <a:ext uri="{FF2B5EF4-FFF2-40B4-BE49-F238E27FC236}">
                <a16:creationId xmlns:a16="http://schemas.microsoft.com/office/drawing/2014/main" id="{C4135C55-6EBC-91E8-57DF-D87A445D4664}"/>
              </a:ext>
            </a:extLst>
          </p:cNvPr>
          <p:cNvSpPr txBox="1">
            <a:spLocks noChangeArrowheads="1"/>
          </p:cNvSpPr>
          <p:nvPr/>
        </p:nvSpPr>
        <p:spPr bwMode="auto">
          <a:xfrm>
            <a:off x="134471" y="4924986"/>
            <a:ext cx="788175" cy="345908"/>
          </a:xfrm>
          <a:prstGeom prst="rect">
            <a:avLst/>
          </a:prstGeom>
          <a:solidFill>
            <a:srgbClr val="FF99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2</a:t>
            </a:r>
          </a:p>
        </p:txBody>
      </p:sp>
      <p:sp>
        <p:nvSpPr>
          <p:cNvPr id="1714223" name="Text Box 47">
            <a:extLst>
              <a:ext uri="{FF2B5EF4-FFF2-40B4-BE49-F238E27FC236}">
                <a16:creationId xmlns:a16="http://schemas.microsoft.com/office/drawing/2014/main" id="{13B66988-8938-5BF9-641F-F7AD3D5553CC}"/>
              </a:ext>
            </a:extLst>
          </p:cNvPr>
          <p:cNvSpPr txBox="1">
            <a:spLocks noChangeArrowheads="1"/>
          </p:cNvSpPr>
          <p:nvPr/>
        </p:nvSpPr>
        <p:spPr bwMode="auto">
          <a:xfrm>
            <a:off x="4134971" y="6000751"/>
            <a:ext cx="788175" cy="345908"/>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6</a:t>
            </a:r>
          </a:p>
        </p:txBody>
      </p:sp>
      <p:sp>
        <p:nvSpPr>
          <p:cNvPr id="1714224" name="Text Box 48">
            <a:extLst>
              <a:ext uri="{FF2B5EF4-FFF2-40B4-BE49-F238E27FC236}">
                <a16:creationId xmlns:a16="http://schemas.microsoft.com/office/drawing/2014/main" id="{927361C9-4864-84B3-C6E0-9639C3E88563}"/>
              </a:ext>
            </a:extLst>
          </p:cNvPr>
          <p:cNvSpPr txBox="1">
            <a:spLocks noChangeArrowheads="1"/>
          </p:cNvSpPr>
          <p:nvPr/>
        </p:nvSpPr>
        <p:spPr bwMode="auto">
          <a:xfrm>
            <a:off x="5715000" y="3815603"/>
            <a:ext cx="788175" cy="345908"/>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3</a:t>
            </a:r>
          </a:p>
        </p:txBody>
      </p:sp>
      <p:sp>
        <p:nvSpPr>
          <p:cNvPr id="1714225" name="Text Box 49">
            <a:extLst>
              <a:ext uri="{FF2B5EF4-FFF2-40B4-BE49-F238E27FC236}">
                <a16:creationId xmlns:a16="http://schemas.microsoft.com/office/drawing/2014/main" id="{296863BD-A729-16E0-BAEE-5E7D62D064E4}"/>
              </a:ext>
            </a:extLst>
          </p:cNvPr>
          <p:cNvSpPr txBox="1">
            <a:spLocks noChangeArrowheads="1"/>
          </p:cNvSpPr>
          <p:nvPr/>
        </p:nvSpPr>
        <p:spPr bwMode="auto">
          <a:xfrm>
            <a:off x="5591735" y="4880162"/>
            <a:ext cx="788175" cy="345908"/>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4</a:t>
            </a:r>
          </a:p>
        </p:txBody>
      </p:sp>
      <p:sp>
        <p:nvSpPr>
          <p:cNvPr id="1714226" name="Text Box 50">
            <a:extLst>
              <a:ext uri="{FF2B5EF4-FFF2-40B4-BE49-F238E27FC236}">
                <a16:creationId xmlns:a16="http://schemas.microsoft.com/office/drawing/2014/main" id="{0CFC9D33-1754-F505-7767-144EF572613F}"/>
              </a:ext>
            </a:extLst>
          </p:cNvPr>
          <p:cNvSpPr txBox="1">
            <a:spLocks noChangeArrowheads="1"/>
          </p:cNvSpPr>
          <p:nvPr/>
        </p:nvSpPr>
        <p:spPr bwMode="auto">
          <a:xfrm>
            <a:off x="5625353" y="6090398"/>
            <a:ext cx="788175" cy="345908"/>
          </a:xfrm>
          <a:prstGeom prst="rect">
            <a:avLst/>
          </a:prstGeom>
          <a:solidFill>
            <a:srgbClr val="FF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5</a:t>
            </a:r>
          </a:p>
        </p:txBody>
      </p:sp>
      <p:sp>
        <p:nvSpPr>
          <p:cNvPr id="1714227" name="Text Box 51">
            <a:extLst>
              <a:ext uri="{FF2B5EF4-FFF2-40B4-BE49-F238E27FC236}">
                <a16:creationId xmlns:a16="http://schemas.microsoft.com/office/drawing/2014/main" id="{3A8C1A7F-4258-ADF7-0CF6-D8E7E5E8A94F}"/>
              </a:ext>
            </a:extLst>
          </p:cNvPr>
          <p:cNvSpPr txBox="1">
            <a:spLocks noChangeArrowheads="1"/>
          </p:cNvSpPr>
          <p:nvPr/>
        </p:nvSpPr>
        <p:spPr bwMode="auto">
          <a:xfrm>
            <a:off x="7019085" y="1050552"/>
            <a:ext cx="1788739" cy="58981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0081" tIns="49928" rIns="0" bIns="49928">
            <a:spAutoFit/>
          </a:bodyPr>
          <a:lstStyle>
            <a:lvl1pPr marL="212725" indent="-212725" defTabSz="1073150">
              <a:defRPr sz="2400">
                <a:solidFill>
                  <a:schemeClr val="tx1"/>
                </a:solidFill>
                <a:latin typeface="Times New Roman" panose="02020603050405020304" pitchFamily="18" charset="0"/>
              </a:defRPr>
            </a:lvl1pPr>
            <a:lvl2pPr marL="538163" defTabSz="1073150">
              <a:defRPr sz="2400">
                <a:solidFill>
                  <a:schemeClr val="tx1"/>
                </a:solidFill>
                <a:latin typeface="Times New Roman" panose="02020603050405020304" pitchFamily="18" charset="0"/>
              </a:defRPr>
            </a:lvl2pPr>
            <a:lvl3pPr marL="1073150" defTabSz="1073150">
              <a:defRPr sz="2400">
                <a:solidFill>
                  <a:schemeClr val="tx1"/>
                </a:solidFill>
                <a:latin typeface="Times New Roman" panose="02020603050405020304" pitchFamily="18" charset="0"/>
              </a:defRPr>
            </a:lvl3pPr>
            <a:lvl4pPr marL="1611313" defTabSz="1073150">
              <a:defRPr sz="2400">
                <a:solidFill>
                  <a:schemeClr val="tx1"/>
                </a:solidFill>
                <a:latin typeface="Times New Roman" panose="02020603050405020304" pitchFamily="18" charset="0"/>
              </a:defRPr>
            </a:lvl4pPr>
            <a:lvl5pPr marL="2146300" defTabSz="1073150">
              <a:defRPr sz="2400">
                <a:solidFill>
                  <a:schemeClr val="tx1"/>
                </a:solidFill>
                <a:latin typeface="Times New Roman" panose="02020603050405020304" pitchFamily="18" charset="0"/>
              </a:defRPr>
            </a:lvl5pPr>
            <a:lvl6pPr marL="2603500" defTabSz="1073150" eaLnBrk="0" fontAlgn="base" hangingPunct="0">
              <a:spcBef>
                <a:spcPct val="0"/>
              </a:spcBef>
              <a:spcAft>
                <a:spcPct val="0"/>
              </a:spcAft>
              <a:defRPr sz="2400">
                <a:solidFill>
                  <a:schemeClr val="tx1"/>
                </a:solidFill>
                <a:latin typeface="Times New Roman" panose="02020603050405020304" pitchFamily="18" charset="0"/>
              </a:defRPr>
            </a:lvl6pPr>
            <a:lvl7pPr marL="3060700" defTabSz="1073150" eaLnBrk="0" fontAlgn="base" hangingPunct="0">
              <a:spcBef>
                <a:spcPct val="0"/>
              </a:spcBef>
              <a:spcAft>
                <a:spcPct val="0"/>
              </a:spcAft>
              <a:defRPr sz="2400">
                <a:solidFill>
                  <a:schemeClr val="tx1"/>
                </a:solidFill>
                <a:latin typeface="Times New Roman" panose="02020603050405020304" pitchFamily="18" charset="0"/>
              </a:defRPr>
            </a:lvl7pPr>
            <a:lvl8pPr marL="3517900" defTabSz="1073150" eaLnBrk="0" fontAlgn="base" hangingPunct="0">
              <a:spcBef>
                <a:spcPct val="0"/>
              </a:spcBef>
              <a:spcAft>
                <a:spcPct val="0"/>
              </a:spcAft>
              <a:defRPr sz="2400">
                <a:solidFill>
                  <a:schemeClr val="tx1"/>
                </a:solidFill>
                <a:latin typeface="Times New Roman" panose="02020603050405020304" pitchFamily="18" charset="0"/>
              </a:defRPr>
            </a:lvl8pPr>
            <a:lvl9pPr marL="3975100" defTabSz="1073150" eaLnBrk="0" fontAlgn="base" hangingPunct="0">
              <a:spcBef>
                <a:spcPct val="0"/>
              </a:spcBef>
              <a:spcAft>
                <a:spcPct val="0"/>
              </a:spcAft>
              <a:defRPr sz="2400">
                <a:solidFill>
                  <a:schemeClr val="tx1"/>
                </a:solidFill>
                <a:latin typeface="Times New Roman" panose="02020603050405020304" pitchFamily="18" charset="0"/>
              </a:defRPr>
            </a:lvl9pPr>
          </a:lstStyle>
          <a:p>
            <a:pPr marL="187709" indent="-187709" defTabSz="946948" eaLnBrk="0" fontAlgn="base" hangingPunct="0">
              <a:spcBef>
                <a:spcPct val="0"/>
              </a:spcBef>
              <a:spcAft>
                <a:spcPct val="0"/>
              </a:spcAft>
            </a:pPr>
            <a:r>
              <a:rPr lang="en-US" altLang="zh-CN" sz="1059">
                <a:solidFill>
                  <a:srgbClr val="000080"/>
                </a:solidFill>
                <a:latin typeface="Wingdings" panose="05000000000000000000" pitchFamily="2" charset="2"/>
                <a:ea typeface="宋体" panose="02010600030101010101" pitchFamily="2" charset="-122"/>
              </a:rPr>
              <a:t>l</a:t>
            </a:r>
            <a:r>
              <a:rPr lang="en-US" altLang="zh-CN" sz="1059">
                <a:solidFill>
                  <a:srgbClr val="003366"/>
                </a:solidFill>
                <a:latin typeface="Arial Unicode MS" pitchFamily="34" charset="-128"/>
                <a:ea typeface="宋体" panose="02010600030101010101" pitchFamily="2" charset="-122"/>
              </a:rPr>
              <a:t> </a:t>
            </a:r>
            <a:r>
              <a:rPr lang="en-US" altLang="zh-CN" sz="1059">
                <a:solidFill>
                  <a:srgbClr val="003366"/>
                </a:solidFill>
                <a:latin typeface="Arial Narrow" panose="020B0606020202030204" pitchFamily="34" charset="0"/>
                <a:ea typeface="宋体" panose="02010600030101010101" pitchFamily="2" charset="-122"/>
              </a:rPr>
              <a:t> </a:t>
            </a:r>
            <a:r>
              <a:rPr lang="en-US" altLang="zh-CN" sz="1059">
                <a:solidFill>
                  <a:srgbClr val="010000"/>
                </a:solidFill>
                <a:latin typeface="Arial Narrow" panose="020B0606020202030204" pitchFamily="34" charset="0"/>
                <a:ea typeface="宋体" panose="02010600030101010101" pitchFamily="2" charset="-122"/>
              </a:rPr>
              <a:t>IPA</a:t>
            </a:r>
          </a:p>
          <a:p>
            <a:pPr marL="187709" indent="-187709" defTabSz="946948" fontAlgn="base">
              <a:spcBef>
                <a:spcPct val="0"/>
              </a:spcBef>
              <a:spcAft>
                <a:spcPct val="0"/>
              </a:spcAft>
            </a:pPr>
            <a:r>
              <a:rPr lang="en-US" altLang="zh-CN" sz="1059">
                <a:solidFill>
                  <a:srgbClr val="FF0000"/>
                </a:solidFill>
                <a:latin typeface="Wingdings" panose="05000000000000000000" pitchFamily="2" charset="2"/>
                <a:ea typeface="宋体" panose="02010600030101010101" pitchFamily="2" charset="-122"/>
              </a:rPr>
              <a:t>u</a:t>
            </a:r>
            <a:r>
              <a:rPr lang="en-US" altLang="zh-CN" sz="1059">
                <a:solidFill>
                  <a:srgbClr val="003366"/>
                </a:solidFill>
                <a:latin typeface="Arial Narrow" panose="020B0606020202030204" pitchFamily="34" charset="0"/>
                <a:ea typeface="宋体" panose="02010600030101010101" pitchFamily="2" charset="-122"/>
              </a:rPr>
              <a:t> </a:t>
            </a:r>
            <a:r>
              <a:rPr lang="en-US" altLang="zh-CN" sz="1059">
                <a:solidFill>
                  <a:srgbClr val="010000"/>
                </a:solidFill>
                <a:latin typeface="Arial Narrow" panose="020B0606020202030204" pitchFamily="34" charset="0"/>
                <a:ea typeface="宋体" panose="02010600030101010101" pitchFamily="2" charset="-122"/>
              </a:rPr>
              <a:t>Detailee</a:t>
            </a:r>
          </a:p>
          <a:p>
            <a:pPr marL="187709" indent="-187709" defTabSz="946948" eaLnBrk="0" fontAlgn="base" hangingPunct="0">
              <a:spcBef>
                <a:spcPct val="0"/>
              </a:spcBef>
              <a:spcAft>
                <a:spcPct val="0"/>
              </a:spcAft>
            </a:pPr>
            <a:r>
              <a:rPr lang="en-US" altLang="zh-CN" sz="1059">
                <a:solidFill>
                  <a:srgbClr val="010000"/>
                </a:solidFill>
                <a:latin typeface="Arial Narrow" panose="020B0606020202030204" pitchFamily="34" charset="0"/>
                <a:ea typeface="宋体" panose="02010600030101010101" pitchFamily="2" charset="-122"/>
                <a:sym typeface="Wingdings" panose="05000000000000000000" pitchFamily="2" charset="2"/>
              </a:rPr>
              <a:t>  </a:t>
            </a:r>
            <a:r>
              <a:rPr lang="en-US" altLang="zh-CN" sz="1059">
                <a:solidFill>
                  <a:srgbClr val="010000"/>
                </a:solidFill>
                <a:latin typeface="Arial Narrow" panose="020B0606020202030204" pitchFamily="34" charset="0"/>
                <a:ea typeface="宋体" panose="02010600030101010101" pitchFamily="2" charset="-122"/>
              </a:rPr>
              <a:t>Detailee, 1/4 time, not at HQ</a:t>
            </a:r>
          </a:p>
        </p:txBody>
      </p:sp>
      <p:sp>
        <p:nvSpPr>
          <p:cNvPr id="1714229" name="Text Box 53">
            <a:extLst>
              <a:ext uri="{FF2B5EF4-FFF2-40B4-BE49-F238E27FC236}">
                <a16:creationId xmlns:a16="http://schemas.microsoft.com/office/drawing/2014/main" id="{D13B07D9-C050-0ABD-CDFD-20E6A44B9603}"/>
              </a:ext>
            </a:extLst>
          </p:cNvPr>
          <p:cNvSpPr txBox="1">
            <a:spLocks noChangeArrowheads="1"/>
          </p:cNvSpPr>
          <p:nvPr/>
        </p:nvSpPr>
        <p:spPr bwMode="auto">
          <a:xfrm>
            <a:off x="-44824" y="6363541"/>
            <a:ext cx="3991798" cy="36394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403433" defTabSz="806867" eaLnBrk="0" fontAlgn="base" hangingPunct="0">
              <a:spcBef>
                <a:spcPct val="0"/>
              </a:spcBef>
              <a:spcAft>
                <a:spcPct val="0"/>
              </a:spcAft>
            </a:pPr>
            <a:r>
              <a:rPr lang="en-US" altLang="zh-CN" sz="1765" b="1">
                <a:solidFill>
                  <a:srgbClr val="FF0000"/>
                </a:solidFill>
                <a:latin typeface="Arial Narrow" panose="020B0606020202030204" pitchFamily="34" charset="0"/>
                <a:ea typeface="宋体" panose="02010600030101010101" pitchFamily="2" charset="-122"/>
              </a:rPr>
              <a:t>Hiring 4 program managers in FY2008!</a:t>
            </a:r>
          </a:p>
        </p:txBody>
      </p:sp>
      <p:sp>
        <p:nvSpPr>
          <p:cNvPr id="1714230" name="Line 54">
            <a:extLst>
              <a:ext uri="{FF2B5EF4-FFF2-40B4-BE49-F238E27FC236}">
                <a16:creationId xmlns:a16="http://schemas.microsoft.com/office/drawing/2014/main" id="{2EF4600A-E22B-1338-3E28-9869BED660A3}"/>
              </a:ext>
            </a:extLst>
          </p:cNvPr>
          <p:cNvSpPr>
            <a:spLocks noChangeShapeType="1"/>
          </p:cNvSpPr>
          <p:nvPr/>
        </p:nvSpPr>
        <p:spPr bwMode="auto">
          <a:xfrm flipH="1" flipV="1">
            <a:off x="1580029" y="6084794"/>
            <a:ext cx="22412" cy="358588"/>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1" name="Line 55">
            <a:extLst>
              <a:ext uri="{FF2B5EF4-FFF2-40B4-BE49-F238E27FC236}">
                <a16:creationId xmlns:a16="http://schemas.microsoft.com/office/drawing/2014/main" id="{0EE5EC66-F86E-7086-A7E9-5429E634FD9D}"/>
              </a:ext>
            </a:extLst>
          </p:cNvPr>
          <p:cNvSpPr>
            <a:spLocks noChangeShapeType="1"/>
          </p:cNvSpPr>
          <p:nvPr/>
        </p:nvSpPr>
        <p:spPr bwMode="auto">
          <a:xfrm flipV="1">
            <a:off x="526677" y="4381500"/>
            <a:ext cx="907676" cy="1961029"/>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2" name="Line 56">
            <a:extLst>
              <a:ext uri="{FF2B5EF4-FFF2-40B4-BE49-F238E27FC236}">
                <a16:creationId xmlns:a16="http://schemas.microsoft.com/office/drawing/2014/main" id="{A0BEC3FB-2ED2-F63E-43A2-59EB51C29EDA}"/>
              </a:ext>
            </a:extLst>
          </p:cNvPr>
          <p:cNvSpPr>
            <a:spLocks noChangeShapeType="1"/>
          </p:cNvSpPr>
          <p:nvPr/>
        </p:nvSpPr>
        <p:spPr bwMode="auto">
          <a:xfrm flipV="1">
            <a:off x="2622177" y="4684059"/>
            <a:ext cx="1591235" cy="1748118"/>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3" name="Line 57">
            <a:extLst>
              <a:ext uri="{FF2B5EF4-FFF2-40B4-BE49-F238E27FC236}">
                <a16:creationId xmlns:a16="http://schemas.microsoft.com/office/drawing/2014/main" id="{D6450426-AAE5-36AF-A47C-067444608BA2}"/>
              </a:ext>
            </a:extLst>
          </p:cNvPr>
          <p:cNvSpPr>
            <a:spLocks noChangeShapeType="1"/>
          </p:cNvSpPr>
          <p:nvPr/>
        </p:nvSpPr>
        <p:spPr bwMode="auto">
          <a:xfrm flipV="1">
            <a:off x="3081617" y="5591735"/>
            <a:ext cx="986118" cy="840441"/>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14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14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4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142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14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4229" grpId="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